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4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embeddedFontLs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A163E13-FF75-4A05-85F7-C785B1AA6EE1}">
  <a:tblStyle styleId="{1A163E13-FF75-4A05-85F7-C785B1AA6E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1CEFA96-4C20-4B50-BA0B-FC15AAA26B81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5F3"/>
          </a:solidFill>
        </a:fill>
      </a:tcStyle>
    </a:wholeTbl>
    <a:band1H>
      <a:tcTxStyle b="off" i="off"/>
      <a:tcStyle>
        <a:tcBdr/>
        <a:fill>
          <a:solidFill>
            <a:srgbClr val="CAEA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EA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922589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5207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90" name="Google Shape;29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694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-ES"/>
              <a:t>OJO LA ESCALA, SE DEBE A LOS VUELOS DE LARGO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83135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280530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748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51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9" name="Google Shape;3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68943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1387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9" name="Google Shape;34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8783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0" name="Google Shape;3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040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8" name="Google Shape;3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1414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8" name="Google Shape;22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348757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9" name="Google Shape;37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72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76886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5" name="Google Shape;39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8171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3" name="Google Shape;4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50913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1" name="Google Shape;41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953066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19" name="Google Shape;41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50024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9" name="Google Shape;42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554033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36" name="Google Shape;43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0724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4" name="Google Shape;44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48293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1" name="Google Shape;45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35161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51213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9" name="Google Shape;45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19711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6" name="Google Shape;46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92554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3" name="Google Shape;47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900741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0" name="Google Shape;4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51748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87" name="Google Shape;48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48940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4" name="Google Shape;49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808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5202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79528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4" name="Google Shape;51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785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343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-ES"/>
              <a:t>tabla norwegia corregir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98255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180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567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881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3821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-3175"/>
            <a:ext cx="12192005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5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500" cy="566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500" cy="493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/>
          <p:nvPr/>
        </p:nvSpPr>
        <p:spPr>
          <a:xfrm>
            <a:off x="631697" y="1081456"/>
            <a:ext cx="6332412" cy="3239186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2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00" cy="2646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700" cy="713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0" cy="4075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1140884" y="2286585"/>
            <a:ext cx="4895117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13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400" cy="2007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400" cy="2295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0" y="0"/>
            <a:ext cx="12192005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 rot="5400000">
            <a:off x="4254435" y="-1260049"/>
            <a:ext cx="3674400" cy="10563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/>
          <p:nvPr/>
        </p:nvSpPr>
        <p:spPr>
          <a:xfrm>
            <a:off x="7669651" y="446089"/>
            <a:ext cx="4522348" cy="5414958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 rot="5400000">
            <a:off x="6863531" y="1906171"/>
            <a:ext cx="5134800" cy="2494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 rot="5400000">
            <a:off x="1408341" y="-152111"/>
            <a:ext cx="5415000" cy="6611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8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12192005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2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panorámica con descripción">
  <p:cSld name="Imagen panorámica con descripción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85" name="Google Shape;185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27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193" name="Google Shape;193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28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28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2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30"/>
          <p:cNvSpPr txBox="1">
            <a:spLocks noGrp="1"/>
          </p:cNvSpPr>
          <p:nvPr>
            <p:ph type="title"/>
          </p:nvPr>
        </p:nvSpPr>
        <p:spPr>
          <a:xfrm rot="5400000">
            <a:off x="6863537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214" name="Google Shape;214;p3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1"/>
            <a:ext cx="12192005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500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500" cy="4341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12192005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00" cy="3638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00" cy="36387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12192005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90000" cy="576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90000" cy="3109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00" cy="576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00" cy="3109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12192005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1073151" y="446087"/>
            <a:ext cx="3547532" cy="1814653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99996" sy="99996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00" cy="1618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00" cy="54150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  <a:defRPr/>
            </a:lvl1pPr>
            <a:lvl2pPr marL="914400" lvl="1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6pPr>
            <a:lvl7pPr marL="3200400" lvl="6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7pPr>
            <a:lvl8pPr marL="3657600" lvl="7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800"/>
              <a:buChar char="○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00" cy="3600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3100" cy="1617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900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3100" cy="35163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300" cy="36744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300" cy="4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L="457200" marR="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○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○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○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○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g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g"/><Relationship Id="rId4" Type="http://schemas.openxmlformats.org/officeDocument/2006/relationships/image" Target="../media/image2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jpg"/><Relationship Id="rId4" Type="http://schemas.openxmlformats.org/officeDocument/2006/relationships/image" Target="../media/image2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2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u="sng">
                <a:solidFill>
                  <a:srgbClr val="FEFEFE"/>
                </a:solidFill>
              </a:rPr>
              <a:t>GRUPO 05</a:t>
            </a:r>
            <a:endParaRPr u="sng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rgbClr val="FEFEFE"/>
                </a:solidFill>
              </a:rPr>
              <a:t>Marc Barceló Adrover</a:t>
            </a:r>
            <a:endParaRPr sz="240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rgbClr val="FEFEFE"/>
                </a:solidFill>
              </a:rPr>
              <a:t>Alejandro Izquierdo Cantero</a:t>
            </a:r>
            <a:endParaRPr sz="240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>
                <a:solidFill>
                  <a:srgbClr val="FEFEFE"/>
                </a:solidFill>
              </a:rPr>
              <a:t>Carlos Sanz Garzón</a:t>
            </a:r>
            <a:endParaRPr sz="2400">
              <a:solidFill>
                <a:srgbClr val="FEFE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lang="es-ES" sz="2400">
                <a:solidFill>
                  <a:srgbClr val="FEFEFE"/>
                </a:solidFill>
              </a:rPr>
              <a:t>Jorge Usón Bernadaus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l="3812" t="22742" r="4061" b="23617"/>
          <a:stretch/>
        </p:blipFill>
        <p:spPr>
          <a:xfrm>
            <a:off x="4795375" y="735475"/>
            <a:ext cx="3606475" cy="122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4388" y="3395363"/>
            <a:ext cx="2390775" cy="19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58650" y="4370598"/>
            <a:ext cx="2705100" cy="19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73075" y="2253637"/>
            <a:ext cx="3606475" cy="1362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1620002" y="106362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Comparativa flota total por años</a:t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900" y="1076812"/>
            <a:ext cx="10572000" cy="5674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2. Etapa media en kilómetros, por tipo</a:t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280" y="2215122"/>
            <a:ext cx="5964600" cy="4195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2" name="Google Shape;30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13342" y="2215122"/>
            <a:ext cx="5343300" cy="4195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2"/>
          <p:cNvSpPr txBox="1">
            <a:spLocks noGrp="1"/>
          </p:cNvSpPr>
          <p:nvPr>
            <p:ph type="title"/>
          </p:nvPr>
        </p:nvSpPr>
        <p:spPr>
          <a:xfrm>
            <a:off x="809625" y="447675"/>
            <a:ext cx="10572900" cy="9699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2. Etapa media en kilómetros, total</a:t>
            </a:r>
            <a:endParaRPr/>
          </a:p>
        </p:txBody>
      </p:sp>
      <p:pic>
        <p:nvPicPr>
          <p:cNvPr id="308" name="Google Shape;30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47911" y="1944858"/>
            <a:ext cx="8696100" cy="4800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3. Etapa media en horas, por tipo</a:t>
            </a:r>
            <a:endParaRPr/>
          </a:p>
        </p:txBody>
      </p:sp>
      <p:sp>
        <p:nvSpPr>
          <p:cNvPr id="315" name="Google Shape;315;p4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50" y="1688800"/>
            <a:ext cx="6160500" cy="4974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8" name="Google Shape;318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58586" y="1688800"/>
            <a:ext cx="5705400" cy="4974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3. Etapa media en horas, total</a:t>
            </a:r>
            <a:endParaRPr/>
          </a:p>
        </p:txBody>
      </p: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8688" y="2057400"/>
            <a:ext cx="10554600" cy="46107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Largo alcance (por tipo de avión)</a:t>
            </a:r>
            <a:endParaRPr/>
          </a:p>
        </p:txBody>
      </p:sp>
      <p:sp>
        <p:nvSpPr>
          <p:cNvPr id="333" name="Google Shape;333;p45"/>
          <p:cNvSpPr txBox="1">
            <a:spLocks noGrp="1"/>
          </p:cNvSpPr>
          <p:nvPr>
            <p:ph type="body" idx="1"/>
          </p:nvPr>
        </p:nvSpPr>
        <p:spPr>
          <a:xfrm>
            <a:off x="973775" y="3099600"/>
            <a:ext cx="4423800" cy="65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endParaRPr/>
          </a:p>
        </p:txBody>
      </p:sp>
      <p:pic>
        <p:nvPicPr>
          <p:cNvPr id="334" name="Google Shape;33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03825" y="2264400"/>
            <a:ext cx="5884651" cy="35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037" y="2264400"/>
            <a:ext cx="6036276" cy="356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07700" y="5703450"/>
            <a:ext cx="787175" cy="53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56463" y="5824700"/>
            <a:ext cx="1679075" cy="114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Largo alcance (por tipo de avión)</a:t>
            </a:r>
            <a:endParaRPr/>
          </a:p>
        </p:txBody>
      </p:sp>
      <p:pic>
        <p:nvPicPr>
          <p:cNvPr id="343" name="Google Shape;34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6"/>
          <p:cNvSpPr txBox="1">
            <a:spLocks noGrp="1"/>
          </p:cNvSpPr>
          <p:nvPr>
            <p:ph type="body" idx="1"/>
          </p:nvPr>
        </p:nvSpPr>
        <p:spPr>
          <a:xfrm>
            <a:off x="973775" y="3099600"/>
            <a:ext cx="4423800" cy="65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45" name="Google Shape;345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11425" y="1689828"/>
            <a:ext cx="8208699" cy="498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95400" y="6011275"/>
            <a:ext cx="787175" cy="5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Medio alcance (por tipo de avión)</a:t>
            </a:r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1"/>
          </p:nvPr>
        </p:nvSpPr>
        <p:spPr>
          <a:xfrm>
            <a:off x="973775" y="3099600"/>
            <a:ext cx="4423800" cy="65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54" name="Google Shape;35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600" y="2237049"/>
            <a:ext cx="5895458" cy="3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21075" y="2237051"/>
            <a:ext cx="6070925" cy="364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00" y="5959975"/>
            <a:ext cx="787175" cy="53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05050" y="5959975"/>
            <a:ext cx="787175" cy="5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Medio alcance (por tipo de avión)</a:t>
            </a: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2362" y="1847047"/>
            <a:ext cx="8247274" cy="47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84950" y="6028400"/>
            <a:ext cx="787175" cy="5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83664"/>
            <a:ext cx="12192000" cy="497433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 Corto alcance (por tipo de avión)</a:t>
            </a:r>
            <a:endParaRPr/>
          </a:p>
        </p:txBody>
      </p:sp>
      <p:sp>
        <p:nvSpPr>
          <p:cNvPr id="372" name="Google Shape;372;p49"/>
          <p:cNvSpPr txBox="1">
            <a:spLocks noGrp="1"/>
          </p:cNvSpPr>
          <p:nvPr>
            <p:ph type="body" idx="1"/>
          </p:nvPr>
        </p:nvSpPr>
        <p:spPr>
          <a:xfrm>
            <a:off x="973775" y="3099600"/>
            <a:ext cx="4423800" cy="65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73" name="Google Shape;373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8599" y="2347450"/>
            <a:ext cx="5806777" cy="343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3725" y="2432950"/>
            <a:ext cx="5713675" cy="334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600" y="5703450"/>
            <a:ext cx="787175" cy="53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41900" y="5782075"/>
            <a:ext cx="787175" cy="538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Compañías low cost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s-ES" sz="6600"/>
              <a:t>NORWEGIAN  </a:t>
            </a:r>
            <a:endParaRPr sz="6600"/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878" y="7213"/>
            <a:ext cx="12217752" cy="68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891172"/>
            <a:ext cx="12192000" cy="497433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5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/>
              <a:t> Corto alcance (por tipo de avión)</a:t>
            </a:r>
            <a:endParaRPr/>
          </a:p>
        </p:txBody>
      </p:sp>
      <p:sp>
        <p:nvSpPr>
          <p:cNvPr id="383" name="Google Shape;383;p50"/>
          <p:cNvSpPr txBox="1">
            <a:spLocks noGrp="1"/>
          </p:cNvSpPr>
          <p:nvPr>
            <p:ph type="body" idx="1"/>
          </p:nvPr>
        </p:nvSpPr>
        <p:spPr>
          <a:xfrm>
            <a:off x="973775" y="3099600"/>
            <a:ext cx="4423800" cy="65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9775" y="1833474"/>
            <a:ext cx="7832450" cy="46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79775" y="5951601"/>
            <a:ext cx="625425" cy="42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SWISS VS KLM</a:t>
            </a:r>
            <a:endParaRPr/>
          </a:p>
        </p:txBody>
      </p:sp>
      <p:sp>
        <p:nvSpPr>
          <p:cNvPr id="391" name="Google Shape;391;p51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○"/>
            </a:pPr>
            <a:r>
              <a:rPr lang="es-ES"/>
              <a:t>(PROVISIONAL) </a:t>
            </a:r>
            <a:endParaRPr/>
          </a:p>
        </p:txBody>
      </p:sp>
      <p:pic>
        <p:nvPicPr>
          <p:cNvPr id="392" name="Google Shape;39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753" y="0"/>
            <a:ext cx="12243506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2"/>
          <p:cNvSpPr txBox="1">
            <a:spLocks noGrp="1"/>
          </p:cNvSpPr>
          <p:nvPr>
            <p:ph type="title"/>
          </p:nvPr>
        </p:nvSpPr>
        <p:spPr>
          <a:xfrm>
            <a:off x="946477" y="597313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a. Porcentaje de vuelos realizados por cada tipo de avión</a:t>
            </a:r>
            <a:endParaRPr/>
          </a:p>
        </p:txBody>
      </p:sp>
      <p:pic>
        <p:nvPicPr>
          <p:cNvPr id="399" name="Google Shape;399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011" y="2647593"/>
            <a:ext cx="5431809" cy="326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29265" y="2688609"/>
            <a:ext cx="5454106" cy="3278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3"/>
          <p:cNvSpPr txBox="1">
            <a:spLocks noGrp="1"/>
          </p:cNvSpPr>
          <p:nvPr>
            <p:ph type="title"/>
          </p:nvPr>
        </p:nvSpPr>
        <p:spPr>
          <a:xfrm>
            <a:off x="1096603" y="1143224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b. Número de aviones de cada tipo y evolución a lo largo del tiempo </a:t>
            </a:r>
            <a:br>
              <a:rPr lang="es-ES"/>
            </a:br>
            <a:endParaRPr/>
          </a:p>
        </p:txBody>
      </p:sp>
      <p:pic>
        <p:nvPicPr>
          <p:cNvPr id="407" name="Google Shape;407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4842" y="2592597"/>
            <a:ext cx="5377218" cy="323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2602" y="2590358"/>
            <a:ext cx="5380944" cy="3234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301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Modelos de Aeronaves poseídas en el periodo estudiado</a:t>
            </a:r>
            <a:endParaRPr/>
          </a:p>
        </p:txBody>
      </p:sp>
      <p:graphicFrame>
        <p:nvGraphicFramePr>
          <p:cNvPr id="415" name="Google Shape;415;p54"/>
          <p:cNvGraphicFramePr/>
          <p:nvPr/>
        </p:nvGraphicFramePr>
        <p:xfrm>
          <a:off x="1938130" y="1803234"/>
          <a:ext cx="7934650" cy="2042735"/>
        </p:xfrm>
        <a:graphic>
          <a:graphicData uri="http://schemas.openxmlformats.org/drawingml/2006/table">
            <a:tbl>
              <a:tblPr firstRow="1" bandRow="1">
                <a:noFill/>
                <a:tableStyleId>{B1CEFA96-4C20-4B50-BA0B-FC15AAA26B81}</a:tableStyleId>
              </a:tblPr>
              <a:tblGrid>
                <a:gridCol w="3967325"/>
                <a:gridCol w="3967325"/>
              </a:tblGrid>
              <a:tr h="268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/>
                        <a:t>Swiss Air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solidFill>
                      <a:srgbClr val="D8162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/>
                        <a:t>KLM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</a:tr>
              <a:tr h="1737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/>
                        <a:t>A319, A320, A321, A332, A333,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/>
                        <a:t> A343, B461, B463, B733, B735, B738, F100, RJ1H, SB20, DH8C, B77W, BCS1, BCS3, E190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>
                    <a:solidFill>
                      <a:srgbClr val="FB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s-ES" sz="1400" u="none" strike="noStrike" cap="none"/>
                        <a:t>A332, A333, B733, B734, B737, B738, B739, B744, B772, B773, B77W, B789, E170, E190, E75L, F100, F50, F70, MD11, MD82, RJ85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/>
                </a:tc>
              </a:tr>
            </a:tbl>
          </a:graphicData>
        </a:graphic>
      </p:graphicFrame>
      <p:pic>
        <p:nvPicPr>
          <p:cNvPr id="416" name="Google Shape;416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3165" y="3845967"/>
            <a:ext cx="4584589" cy="2755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5"/>
          <p:cNvSpPr txBox="1">
            <a:spLocks noGrp="1"/>
          </p:cNvSpPr>
          <p:nvPr>
            <p:ph type="title"/>
          </p:nvPr>
        </p:nvSpPr>
        <p:spPr>
          <a:xfrm>
            <a:off x="1340936" y="965234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2. Distancia media en km </a:t>
            </a:r>
            <a:br>
              <a:rPr lang="es-ES"/>
            </a:br>
            <a:endParaRPr/>
          </a:p>
        </p:txBody>
      </p:sp>
      <p:pic>
        <p:nvPicPr>
          <p:cNvPr id="423" name="Google Shape;42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201" y="2287680"/>
            <a:ext cx="5481619" cy="3294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8273" y="2222836"/>
            <a:ext cx="5803727" cy="3839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429" y="2222287"/>
            <a:ext cx="5635391" cy="384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429" y="2222287"/>
            <a:ext cx="5635391" cy="3840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2.Distancia media en km: TOTAL</a:t>
            </a:r>
            <a:endParaRPr/>
          </a:p>
        </p:txBody>
      </p:sp>
      <p:pic>
        <p:nvPicPr>
          <p:cNvPr id="433" name="Google Shape;43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4978" y="1894741"/>
            <a:ext cx="8008831" cy="4813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7645" y="1853242"/>
            <a:ext cx="8083495" cy="485869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3. Etapa media en horas</a:t>
            </a:r>
            <a:endParaRPr/>
          </a:p>
        </p:txBody>
      </p:sp>
      <p:pic>
        <p:nvPicPr>
          <p:cNvPr id="440" name="Google Shape;440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210" y="2682390"/>
            <a:ext cx="5459258" cy="3281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55306" y="2682390"/>
            <a:ext cx="5435829" cy="3267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3. Etapa media: TOTAL</a:t>
            </a:r>
            <a:endParaRPr/>
          </a:p>
        </p:txBody>
      </p:sp>
      <p:pic>
        <p:nvPicPr>
          <p:cNvPr id="448" name="Google Shape;448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1919" y="1879154"/>
            <a:ext cx="7844344" cy="471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1919" y="1879154"/>
            <a:ext cx="7844344" cy="471495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/>
          <p:cNvSpPr txBox="1">
            <a:spLocks noGrp="1"/>
          </p:cNvSpPr>
          <p:nvPr>
            <p:ph type="title"/>
          </p:nvPr>
        </p:nvSpPr>
        <p:spPr>
          <a:xfrm>
            <a:off x="810000" y="9221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4. Utilización diaria</a:t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>
            <a:off x="504967" y="4776716"/>
            <a:ext cx="559558" cy="24566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6" name="Google Shape;456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2451" y="1062724"/>
            <a:ext cx="10089551" cy="536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0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es-ES">
                <a:latin typeface="Noto Sans Symbols"/>
                <a:ea typeface="Noto Sans Symbols"/>
                <a:cs typeface="Noto Sans Symbols"/>
                <a:sym typeface="Noto Sans Symbols"/>
              </a:rPr>
              <a:t>Partes del estudio</a:t>
            </a:r>
            <a:endParaRPr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39" name="Google Shape;239;p3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1. Tamaño y la composición de la flota 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s-ES">
                <a:solidFill>
                  <a:srgbClr val="000000"/>
                </a:solidFill>
              </a:rPr>
              <a:t>a. Porcentaje de vuelos realizados por cada tipo de avión </a:t>
            </a:r>
            <a:endParaRPr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s-ES">
                <a:solidFill>
                  <a:srgbClr val="000000"/>
                </a:solidFill>
              </a:rPr>
              <a:t>b. Número de aviones de cada tipo y evolución a lo largo del tiempo 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2. Etapa media en km (por tipo de avión y total) 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3. Etapa media en horas (por tipo de avión y total) 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4. Utilización diaria de la flota (por tipo de avión y total)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5. Consumo anual de combustible (por tipo de avión y total)</a:t>
            </a:r>
            <a:endParaRPr>
              <a:solidFill>
                <a:srgbClr val="000000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-ES">
                <a:solidFill>
                  <a:srgbClr val="000000"/>
                </a:solidFill>
              </a:rPr>
              <a:t>6. Eficiencia energética: combustible/PKT (por tipo y total)</a:t>
            </a:r>
            <a:endParaRPr>
              <a:solidFill>
                <a:srgbClr val="000000"/>
              </a:solidFill>
            </a:endParaRPr>
          </a:p>
          <a:p>
            <a:pPr marL="342900" lvl="0" indent="-2286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4. Utilización diaria: media total</a:t>
            </a:r>
            <a:endParaRPr/>
          </a:p>
        </p:txBody>
      </p:sp>
      <p:pic>
        <p:nvPicPr>
          <p:cNvPr id="462" name="Google Shape;46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2075" y="1417650"/>
            <a:ext cx="9467850" cy="520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1"/>
          <p:cNvSpPr txBox="1">
            <a:spLocks noGrp="1"/>
          </p:cNvSpPr>
          <p:nvPr>
            <p:ph type="title"/>
          </p:nvPr>
        </p:nvSpPr>
        <p:spPr>
          <a:xfrm>
            <a:off x="810000" y="6381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5. Consumo anual de combustible</a:t>
            </a:r>
            <a:endParaRPr/>
          </a:p>
        </p:txBody>
      </p:sp>
      <p:pic>
        <p:nvPicPr>
          <p:cNvPr id="469" name="Google Shape;46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168384"/>
            <a:ext cx="12192000" cy="5689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2"/>
          <p:cNvSpPr txBox="1">
            <a:spLocks noGrp="1"/>
          </p:cNvSpPr>
          <p:nvPr>
            <p:ph type="title"/>
          </p:nvPr>
        </p:nvSpPr>
        <p:spPr>
          <a:xfrm>
            <a:off x="810000" y="6381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5. Consumo anual de combustible total</a:t>
            </a:r>
            <a:endParaRPr/>
          </a:p>
        </p:txBody>
      </p:sp>
      <p:pic>
        <p:nvPicPr>
          <p:cNvPr id="476" name="Google Shape;476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1361" y="1133525"/>
            <a:ext cx="9529275" cy="514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3"/>
          <p:cNvSpPr txBox="1">
            <a:spLocks noGrp="1"/>
          </p:cNvSpPr>
          <p:nvPr>
            <p:ph type="title"/>
          </p:nvPr>
        </p:nvSpPr>
        <p:spPr>
          <a:xfrm>
            <a:off x="810000" y="6381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6. Eficiencia energética </a:t>
            </a:r>
            <a:endParaRPr/>
          </a:p>
        </p:txBody>
      </p:sp>
      <p:pic>
        <p:nvPicPr>
          <p:cNvPr id="483" name="Google Shape;48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339699"/>
            <a:ext cx="12191999" cy="5518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4"/>
          <p:cNvSpPr txBox="1">
            <a:spLocks noGrp="1"/>
          </p:cNvSpPr>
          <p:nvPr>
            <p:ph type="title"/>
          </p:nvPr>
        </p:nvSpPr>
        <p:spPr>
          <a:xfrm>
            <a:off x="810000" y="63813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</a:pPr>
            <a:r>
              <a:rPr lang="es-ES"/>
              <a:t>6. Eficiencia energética total</a:t>
            </a:r>
            <a:endParaRPr/>
          </a:p>
        </p:txBody>
      </p:sp>
      <p:pic>
        <p:nvPicPr>
          <p:cNvPr id="490" name="Google Shape;490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600" y="1853242"/>
            <a:ext cx="12214600" cy="5004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1325" y="1034325"/>
            <a:ext cx="9189100" cy="545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Comparativa entre compañías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Evolución anual de las flotas</a:t>
            </a:r>
            <a:endParaRPr/>
          </a:p>
        </p:txBody>
      </p:sp>
      <p:sp>
        <p:nvSpPr>
          <p:cNvPr id="497" name="Google Shape;497;p6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498" name="Google Shape;49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00" y="1417711"/>
            <a:ext cx="8848611" cy="531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Comparativa entre compañías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Evolución anual de la eficiencia</a:t>
            </a:r>
            <a:endParaRPr/>
          </a:p>
        </p:txBody>
      </p:sp>
      <p:sp>
        <p:nvSpPr>
          <p:cNvPr id="504" name="Google Shape;504;p66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505" name="Google Shape;50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400" y="1606475"/>
            <a:ext cx="8548525" cy="492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Comparativa entre compañías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Evolución anual de la utilización</a:t>
            </a:r>
            <a:endParaRPr/>
          </a:p>
        </p:txBody>
      </p:sp>
      <p:pic>
        <p:nvPicPr>
          <p:cNvPr id="511" name="Google Shape;511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224" y="1648450"/>
            <a:ext cx="9631574" cy="5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Comparativa entre compañías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Etapa media primer y último año</a:t>
            </a:r>
            <a:endParaRPr/>
          </a:p>
        </p:txBody>
      </p:sp>
      <p:pic>
        <p:nvPicPr>
          <p:cNvPr id="517" name="Google Shape;51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6123" y="1916478"/>
            <a:ext cx="8042552" cy="483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6122" y="1916478"/>
            <a:ext cx="8042553" cy="48340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1. Tamaño y composición de la flota</a:t>
            </a: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810000" y="2475505"/>
            <a:ext cx="10554600" cy="36366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74295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s-ES" sz="3200">
                <a:solidFill>
                  <a:srgbClr val="000000"/>
                </a:solidFill>
              </a:rPr>
              <a:t>a. Porcentaje de vuelos realizados por cada tipo de avión </a:t>
            </a:r>
            <a:endParaRPr>
              <a:solidFill>
                <a:srgbClr val="000000"/>
              </a:solidFill>
            </a:endParaRPr>
          </a:p>
          <a:p>
            <a:pPr marL="742950" lvl="1" indent="-1841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SzPts val="1600"/>
              <a:buNone/>
            </a:pPr>
            <a:endParaRPr sz="3200">
              <a:solidFill>
                <a:srgbClr val="000000"/>
              </a:solidFill>
            </a:endParaRPr>
          </a:p>
          <a:p>
            <a:pPr marL="742950" lvl="1" indent="-28575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s-ES" sz="3200">
                <a:solidFill>
                  <a:srgbClr val="000000"/>
                </a:solidFill>
              </a:rPr>
              <a:t>b. Número de aviones de cada tipo y evolución a lo largo del tiempo 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4">
            <a:alphaModFix/>
          </a:blip>
          <a:srcRect t="17026" b="19033"/>
          <a:stretch/>
        </p:blipFill>
        <p:spPr>
          <a:xfrm>
            <a:off x="8853025" y="1883400"/>
            <a:ext cx="3338976" cy="12008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53" name="Google Shape;253;p3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1.a Porcentaje de vuelos por tipo</a:t>
            </a:r>
            <a:endParaRPr/>
          </a:p>
        </p:txBody>
      </p:sp>
      <p:graphicFrame>
        <p:nvGraphicFramePr>
          <p:cNvPr id="254" name="Google Shape;254;p35"/>
          <p:cNvGraphicFramePr/>
          <p:nvPr/>
        </p:nvGraphicFramePr>
        <p:xfrm>
          <a:off x="365485" y="24866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365475"/>
                <a:gridCol w="688500"/>
                <a:gridCol w="688500"/>
                <a:gridCol w="688500"/>
                <a:gridCol w="688500"/>
                <a:gridCol w="688500"/>
                <a:gridCol w="688500"/>
                <a:gridCol w="688500"/>
                <a:gridCol w="688500"/>
                <a:gridCol w="688500"/>
                <a:gridCol w="688500"/>
                <a:gridCol w="688500"/>
              </a:tblGrid>
              <a:tr h="209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/>
                        <a:t> 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19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TIPO DE AVIÓN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2009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2010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2011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2012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2013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2014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2015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2016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2017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1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Largo alcance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0,35 %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2,6 %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2,6 %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4,5 %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7,44 %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9,62 %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37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Medio alcance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u="none" strike="noStrike" cap="none"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99,65 %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95,6 %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97,4 %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95,5 %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92,56 %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90,38 %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(Jet)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97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(Hélice)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i="0" u="none" strike="noStrike" cap="none">
                          <a:solidFill>
                            <a:srgbClr val="000000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1,8 %</a:t>
                      </a: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pic>
        <p:nvPicPr>
          <p:cNvPr id="255" name="Google Shape;255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8489" y="5038019"/>
            <a:ext cx="2329119" cy="105198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56" name="Google Shape;256;p35"/>
          <p:cNvGraphicFramePr/>
          <p:nvPr/>
        </p:nvGraphicFramePr>
        <p:xfrm>
          <a:off x="2328775" y="48071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483875"/>
                <a:gridCol w="748175"/>
                <a:gridCol w="748175"/>
                <a:gridCol w="748175"/>
                <a:gridCol w="748175"/>
                <a:gridCol w="748175"/>
                <a:gridCol w="748175"/>
                <a:gridCol w="748175"/>
                <a:gridCol w="748175"/>
                <a:gridCol w="748175"/>
                <a:gridCol w="748175"/>
                <a:gridCol w="748175"/>
              </a:tblGrid>
              <a:tr h="292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TIPO DE AVIÓN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2009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2010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2011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2012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2013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2014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2015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2016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2017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52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Largo alcance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0,56 %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0,05 %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9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Medio alcance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99,3 %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100 %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99,95 %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95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(Jet)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0,14 %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52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(Hélice)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1.b Nº Aviones y evolución en el tiempo</a:t>
            </a:r>
            <a:endParaRPr/>
          </a:p>
        </p:txBody>
      </p:sp>
      <p:pic>
        <p:nvPicPr>
          <p:cNvPr id="262" name="Google Shape;26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 rotWithShape="1">
          <a:blip r:embed="rId4">
            <a:alphaModFix/>
          </a:blip>
          <a:srcRect t="21616" b="14449"/>
          <a:stretch/>
        </p:blipFill>
        <p:spPr>
          <a:xfrm>
            <a:off x="8618100" y="2137775"/>
            <a:ext cx="3338949" cy="120085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68489" y="5038019"/>
            <a:ext cx="2329119" cy="105198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65" name="Google Shape;265;p36"/>
          <p:cNvGraphicFramePr/>
          <p:nvPr/>
        </p:nvGraphicFramePr>
        <p:xfrm>
          <a:off x="1943975" y="464491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529600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</a:tblGrid>
              <a:tr h="278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TIPO DE AVIÓN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2009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2010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2011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2012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2013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2014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2015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2016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2017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317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Largo alcance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6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Medio alcance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23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33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38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47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55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63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109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123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114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116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65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(Jet)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467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(Hélice)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" name="Google Shape;266;p36"/>
          <p:cNvGraphicFramePr/>
          <p:nvPr/>
        </p:nvGraphicFramePr>
        <p:xfrm>
          <a:off x="234939" y="284573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52957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  <a:gridCol w="771225"/>
              </a:tblGrid>
              <a:tr h="23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endParaRPr sz="1100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b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 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243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TIPO DE AVIÓN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2009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2010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2011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2012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2013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2014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2015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2016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2017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2018</a:t>
                      </a:r>
                      <a:endParaRPr sz="1100" b="1" i="0" u="none" strike="noStrike" cap="none">
                        <a:solidFill>
                          <a:srgbClr val="FFFFF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4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Largo alcance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13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21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34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Medio alcance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34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45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52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67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69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81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96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75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52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51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232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(Jet)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  <a:tr h="409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Corto alcance (Hélice)</a:t>
                      </a:r>
                      <a:endParaRPr sz="1100" b="1" i="0" u="none" strike="noStrike" cap="none">
                        <a:solidFill>
                          <a:srgbClr val="3F3F3F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1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u="none" strike="noStrike" cap="none"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0</a:t>
                      </a:r>
                      <a:endParaRPr sz="1100" b="1" i="0" u="none" strike="noStrike" cap="none">
                        <a:solidFill>
                          <a:srgbClr val="000000"/>
                        </a:solidFill>
                        <a:latin typeface="Century Gothic"/>
                        <a:ea typeface="Century Gothic"/>
                        <a:cs typeface="Century Gothic"/>
                        <a:sym typeface="Century Gothic"/>
                      </a:endParaRPr>
                    </a:p>
                  </a:txBody>
                  <a:tcPr marL="9525" marR="9525" marT="9525" marB="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0000" y="254001"/>
            <a:ext cx="5537100" cy="6273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3" name="Google Shape;273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4799" y="254001"/>
            <a:ext cx="5537100" cy="6273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1.b Flota total NORWEGIAN</a:t>
            </a:r>
            <a:endParaRPr/>
          </a:p>
        </p:txBody>
      </p:sp>
      <p:pic>
        <p:nvPicPr>
          <p:cNvPr id="279" name="Google Shape;27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0" name="Google Shape;280;p38"/>
          <p:cNvGraphicFramePr/>
          <p:nvPr/>
        </p:nvGraphicFramePr>
        <p:xfrm>
          <a:off x="810000" y="390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737125"/>
                <a:gridCol w="818800"/>
                <a:gridCol w="818800"/>
                <a:gridCol w="818800"/>
                <a:gridCol w="818800"/>
                <a:gridCol w="818800"/>
                <a:gridCol w="818800"/>
                <a:gridCol w="818800"/>
                <a:gridCol w="818800"/>
                <a:gridCol w="818800"/>
                <a:gridCol w="818800"/>
                <a:gridCol w="818800"/>
              </a:tblGrid>
              <a:tr h="39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FLOTA TOTAL NORWEGIAN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 (OACI)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2008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2010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2011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2012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A332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A320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A343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A345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AT72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B738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86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B763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B772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B737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B788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B789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71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MD83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4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45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45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69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101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88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73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85</a:t>
                      </a:r>
                      <a:endParaRPr sz="1400" u="none" strike="noStrike" cap="none"/>
                    </a:p>
                  </a:txBody>
                  <a:tcPr marL="9525" marR="9525" marT="9525" marB="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2000" cy="9705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/>
              <a:t>1.b Flota total VUELING</a:t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83391"/>
            <a:ext cx="12192000" cy="49746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7" name="Google Shape;287;p39"/>
          <p:cNvGraphicFramePr/>
          <p:nvPr/>
        </p:nvGraphicFramePr>
        <p:xfrm>
          <a:off x="638088" y="27162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{1A163E13-FF75-4A05-85F7-C785B1AA6EE1}</a:tableStyleId>
              </a:tblPr>
              <a:tblGrid>
                <a:gridCol w="1764925"/>
                <a:gridCol w="831900"/>
                <a:gridCol w="831900"/>
                <a:gridCol w="831900"/>
                <a:gridCol w="831900"/>
                <a:gridCol w="831900"/>
                <a:gridCol w="831900"/>
                <a:gridCol w="831900"/>
                <a:gridCol w="831900"/>
                <a:gridCol w="831900"/>
                <a:gridCol w="831900"/>
                <a:gridCol w="831900"/>
              </a:tblGrid>
              <a:tr h="41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1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FLOTA TOTAL VUELING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MODELO (OACI)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2008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2009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2010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2011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2012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2013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2014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2015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2016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2017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2018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F7F7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A319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A320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A321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A332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B712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B734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B738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B752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B763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CRJX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MD83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</a:tr>
              <a:tr h="41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91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55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63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90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109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126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114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S" sz="11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117</a:t>
                      </a:r>
                      <a:endParaRPr sz="11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Ci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i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1176</Words>
  <Application>Microsoft Office PowerPoint</Application>
  <PresentationFormat>Panorámica</PresentationFormat>
  <Paragraphs>659</Paragraphs>
  <Slides>38</Slides>
  <Notes>38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Century Gothic</vt:lpstr>
      <vt:lpstr>Arial</vt:lpstr>
      <vt:lpstr>Noto Sans Symbols</vt:lpstr>
      <vt:lpstr>Calibri</vt:lpstr>
      <vt:lpstr>Citable</vt:lpstr>
      <vt:lpstr>1_Citable</vt:lpstr>
      <vt:lpstr>GRUPO 05  Marc Barceló Adrover Alejandro Izquierdo Cantero Carlos Sanz Garzón Jorge Usón Bernadaus</vt:lpstr>
      <vt:lpstr>Compañías low cost</vt:lpstr>
      <vt:lpstr>Partes del estudio</vt:lpstr>
      <vt:lpstr>1. Tamaño y composición de la flota</vt:lpstr>
      <vt:lpstr>1.a Porcentaje de vuelos por tipo</vt:lpstr>
      <vt:lpstr>1.b Nº Aviones y evolución en el tiempo</vt:lpstr>
      <vt:lpstr>Presentación de PowerPoint</vt:lpstr>
      <vt:lpstr>1.b Flota total NORWEGIAN</vt:lpstr>
      <vt:lpstr>1.b Flota total VUELING</vt:lpstr>
      <vt:lpstr>Comparativa flota total por años</vt:lpstr>
      <vt:lpstr>2. Etapa media en kilómetros, por tipo</vt:lpstr>
      <vt:lpstr>2. Etapa media en kilómetros, total</vt:lpstr>
      <vt:lpstr>3. Etapa media en horas, por tipo</vt:lpstr>
      <vt:lpstr>3. Etapa media en horas, total</vt:lpstr>
      <vt:lpstr>Largo alcance (por tipo de avión)</vt:lpstr>
      <vt:lpstr>Largo alcance (por tipo de avión)</vt:lpstr>
      <vt:lpstr>Medio alcance (por tipo de avión)</vt:lpstr>
      <vt:lpstr>Medio alcance (por tipo de avión)</vt:lpstr>
      <vt:lpstr> Corto alcance (por tipo de avión)</vt:lpstr>
      <vt:lpstr> Corto alcance (por tipo de avión)</vt:lpstr>
      <vt:lpstr>SWISS VS KLM</vt:lpstr>
      <vt:lpstr>a. Porcentaje de vuelos realizados por cada tipo de avión</vt:lpstr>
      <vt:lpstr>b. Número de aviones de cada tipo y evolución a lo largo del tiempo  </vt:lpstr>
      <vt:lpstr>Modelos de Aeronaves poseídas en el periodo estudiado</vt:lpstr>
      <vt:lpstr>2. Distancia media en km  </vt:lpstr>
      <vt:lpstr>2.Distancia media en km: TOTAL</vt:lpstr>
      <vt:lpstr>3. Etapa media en horas</vt:lpstr>
      <vt:lpstr>3. Etapa media: TOTAL</vt:lpstr>
      <vt:lpstr>4. Utilización diaria</vt:lpstr>
      <vt:lpstr>4. Utilización diaria: media total</vt:lpstr>
      <vt:lpstr>5. Consumo anual de combustible</vt:lpstr>
      <vt:lpstr>5. Consumo anual de combustible total</vt:lpstr>
      <vt:lpstr>6. Eficiencia energética </vt:lpstr>
      <vt:lpstr>6. Eficiencia energética total</vt:lpstr>
      <vt:lpstr>Comparativa entre compañías Evolución anual de las flotas</vt:lpstr>
      <vt:lpstr>Comparativa entre compañías Evolución anual de la eficiencia</vt:lpstr>
      <vt:lpstr>Comparativa entre compañías Evolución anual de la utilización</vt:lpstr>
      <vt:lpstr>Comparativa entre compañías Etapa media primer y último año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GRUPO 05  Marc Barceló Adrover Alejandro Izquierdo Cantero Carlos Sanz Garzón Jorge Usón Bernadaus</dc:title>
  <cp:lastModifiedBy>Marc Barceló</cp:lastModifiedBy>
  <cp:revision>1</cp:revision>
  <dcterms:modified xsi:type="dcterms:W3CDTF">2018-12-13T00:55:05Z</dcterms:modified>
</cp:coreProperties>
</file>